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362" r:id="rId3"/>
    <p:sldId id="368" r:id="rId4"/>
    <p:sldId id="364" r:id="rId5"/>
    <p:sldId id="365" r:id="rId6"/>
    <p:sldId id="344" r:id="rId7"/>
    <p:sldId id="367" r:id="rId8"/>
    <p:sldId id="369" r:id="rId9"/>
    <p:sldId id="372" r:id="rId10"/>
    <p:sldId id="370" r:id="rId11"/>
    <p:sldId id="360" r:id="rId12"/>
    <p:sldId id="373" r:id="rId13"/>
    <p:sldId id="371" r:id="rId14"/>
    <p:sldId id="376" r:id="rId15"/>
    <p:sldId id="377" r:id="rId16"/>
    <p:sldId id="378" r:id="rId17"/>
    <p:sldId id="356" r:id="rId18"/>
  </p:sldIdLst>
  <p:sldSz cx="9906000" cy="6858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Schauer" initials="MS" lastIdx="19" clrIdx="0"/>
  <p:cmAuthor id="1" name="Anneke Trux" initials="Tx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4578B5"/>
    <a:srgbClr val="FFFF75"/>
    <a:srgbClr val="FEFB8D"/>
    <a:srgbClr val="F05328"/>
    <a:srgbClr val="E63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73002" autoAdjust="0"/>
  </p:normalViewPr>
  <p:slideViewPr>
    <p:cSldViewPr showGuides="1">
      <p:cViewPr>
        <p:scale>
          <a:sx n="80" d="100"/>
          <a:sy n="80" d="100"/>
        </p:scale>
        <p:origin x="-954" y="-48"/>
      </p:cViewPr>
      <p:guideLst>
        <p:guide orient="horz" pos="2160"/>
        <p:guide orient="horz" pos="1480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9T22:24:18.843" idx="19">
    <p:pos x="10" y="10"/>
    <p:text>Vision &amp; mission statement sind beim letzten Treffen explizit angefragt worden, daher nehme ich das hier noch einmal auf.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279B7-D5FE-4264-9095-DFEA2D4B54A2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EB454661-FECA-4E49-AA17-F9EB439D7E67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/>
            <a:t>Региональное исследование (обобщающий документ)     </a:t>
          </a:r>
          <a:r>
            <a:rPr lang="de-DE" sz="2000" b="1" dirty="0" smtClean="0"/>
            <a:t>ELD </a:t>
          </a:r>
          <a:r>
            <a:rPr lang="ru-RU" sz="2000" b="1" dirty="0" smtClean="0"/>
            <a:t>для ЦА</a:t>
          </a:r>
          <a:endParaRPr lang="de-DE" sz="2000" b="1" dirty="0"/>
        </a:p>
      </dgm:t>
    </dgm:pt>
    <dgm:pt modelId="{8E74773B-AFEE-49A5-B7F5-CC61BD2AAAFF}" type="parTrans" cxnId="{C5484E25-44D9-4C8D-B7A8-4C960403DEEA}">
      <dgm:prSet/>
      <dgm:spPr/>
      <dgm:t>
        <a:bodyPr/>
        <a:lstStyle/>
        <a:p>
          <a:endParaRPr lang="de-DE"/>
        </a:p>
      </dgm:t>
    </dgm:pt>
    <dgm:pt modelId="{25365343-9D26-4B5D-8977-763E05A3A2D1}" type="sibTrans" cxnId="{C5484E25-44D9-4C8D-B7A8-4C960403DEEA}">
      <dgm:prSet/>
      <dgm:spPr/>
      <dgm:t>
        <a:bodyPr/>
        <a:lstStyle/>
        <a:p>
          <a:endParaRPr lang="de-DE"/>
        </a:p>
      </dgm:t>
    </dgm:pt>
    <dgm:pt modelId="{57B77DDE-EAD0-4B44-A265-BAA2C6C9AAE8}">
      <dgm:prSet phldrT="[Text]" custT="1"/>
      <dgm:spPr/>
      <dgm:t>
        <a:bodyPr/>
        <a:lstStyle/>
        <a:p>
          <a:r>
            <a:rPr lang="ru-RU" sz="1600" b="1" dirty="0" smtClean="0"/>
            <a:t>Национальное исследование </a:t>
          </a:r>
          <a:endParaRPr lang="de-DE" sz="1600" b="1" dirty="0" smtClean="0"/>
        </a:p>
        <a:p>
          <a:r>
            <a:rPr lang="de-DE" sz="1600" b="1" dirty="0" smtClean="0"/>
            <a:t>ELD</a:t>
          </a:r>
        </a:p>
        <a:p>
          <a:r>
            <a:rPr lang="de-DE" sz="1800" b="1" dirty="0" smtClean="0"/>
            <a:t>KAZ</a:t>
          </a:r>
          <a:endParaRPr lang="de-DE" sz="1800" b="1" dirty="0"/>
        </a:p>
      </dgm:t>
    </dgm:pt>
    <dgm:pt modelId="{220A87AF-566E-49A2-B30F-861BDCA3F48B}" type="parTrans" cxnId="{D2B45007-1020-425E-A187-DC2B6C20AD11}">
      <dgm:prSet/>
      <dgm:spPr/>
      <dgm:t>
        <a:bodyPr/>
        <a:lstStyle/>
        <a:p>
          <a:endParaRPr lang="de-DE"/>
        </a:p>
      </dgm:t>
    </dgm:pt>
    <dgm:pt modelId="{735E1186-C7E3-4392-B3F4-091469427E0E}" type="sibTrans" cxnId="{D2B45007-1020-425E-A187-DC2B6C20AD11}">
      <dgm:prSet/>
      <dgm:spPr/>
      <dgm:t>
        <a:bodyPr/>
        <a:lstStyle/>
        <a:p>
          <a:endParaRPr lang="de-DE"/>
        </a:p>
      </dgm:t>
    </dgm:pt>
    <dgm:pt modelId="{2BFAD30E-E63E-4FEA-8940-1DFC35AF1AD8}">
      <dgm:prSet phldrT="[Text]" custT="1"/>
      <dgm:spPr/>
      <dgm:t>
        <a:bodyPr/>
        <a:lstStyle/>
        <a:p>
          <a:r>
            <a:rPr lang="ru-RU" sz="1600" b="1" dirty="0" smtClean="0"/>
            <a:t>Национальное исследование </a:t>
          </a:r>
          <a:endParaRPr lang="de-DE" sz="1600" b="1" dirty="0" smtClean="0"/>
        </a:p>
        <a:p>
          <a:r>
            <a:rPr lang="de-DE" sz="1600" b="1" dirty="0" smtClean="0"/>
            <a:t>ELD</a:t>
          </a:r>
          <a:r>
            <a:rPr lang="ru-RU" sz="1600" b="1" dirty="0" smtClean="0"/>
            <a:t> </a:t>
          </a:r>
        </a:p>
        <a:p>
          <a:r>
            <a:rPr lang="de-DE" sz="1800" b="1" dirty="0" smtClean="0"/>
            <a:t>UZB</a:t>
          </a:r>
          <a:endParaRPr lang="de-DE" sz="1800" dirty="0"/>
        </a:p>
      </dgm:t>
    </dgm:pt>
    <dgm:pt modelId="{3991AA7E-3757-441E-8188-3728676227D5}" type="parTrans" cxnId="{8407DA38-2630-4849-B563-B14BBD4C2DB6}">
      <dgm:prSet/>
      <dgm:spPr/>
      <dgm:t>
        <a:bodyPr/>
        <a:lstStyle/>
        <a:p>
          <a:endParaRPr lang="de-DE"/>
        </a:p>
      </dgm:t>
    </dgm:pt>
    <dgm:pt modelId="{217E9389-EF00-44C4-A933-D9E4D3FD7167}" type="sibTrans" cxnId="{8407DA38-2630-4849-B563-B14BBD4C2DB6}">
      <dgm:prSet/>
      <dgm:spPr/>
      <dgm:t>
        <a:bodyPr/>
        <a:lstStyle/>
        <a:p>
          <a:endParaRPr lang="de-DE"/>
        </a:p>
      </dgm:t>
    </dgm:pt>
    <dgm:pt modelId="{1B52E40D-8D82-4238-90F7-4D6E86D200CB}">
      <dgm:prSet phldrT="[Text]" custT="1"/>
      <dgm:spPr/>
      <dgm:t>
        <a:bodyPr/>
        <a:lstStyle/>
        <a:p>
          <a:r>
            <a:rPr lang="ru-RU" sz="1600" b="1" dirty="0" smtClean="0"/>
            <a:t>Национальное исследование </a:t>
          </a:r>
          <a:endParaRPr lang="de-DE" sz="1600" b="1" dirty="0" smtClean="0"/>
        </a:p>
        <a:p>
          <a:r>
            <a:rPr lang="de-DE" sz="1600" b="1" dirty="0" smtClean="0"/>
            <a:t>ELD</a:t>
          </a:r>
          <a:endParaRPr lang="ru-RU" sz="1600" b="1" dirty="0" smtClean="0"/>
        </a:p>
        <a:p>
          <a:r>
            <a:rPr lang="de-DE" sz="1800" b="1" dirty="0" smtClean="0"/>
            <a:t>TURK</a:t>
          </a:r>
          <a:endParaRPr lang="de-DE" sz="1800" dirty="0"/>
        </a:p>
      </dgm:t>
    </dgm:pt>
    <dgm:pt modelId="{9120E729-CEC1-4943-A728-FF3DFC1CA67D}" type="parTrans" cxnId="{EEB570E2-306A-4057-8FFB-DB8A5F109193}">
      <dgm:prSet/>
      <dgm:spPr/>
      <dgm:t>
        <a:bodyPr/>
        <a:lstStyle/>
        <a:p>
          <a:endParaRPr lang="de-DE"/>
        </a:p>
      </dgm:t>
    </dgm:pt>
    <dgm:pt modelId="{BF155593-DC39-482B-96A3-8D03E26B0E94}" type="sibTrans" cxnId="{EEB570E2-306A-4057-8FFB-DB8A5F109193}">
      <dgm:prSet/>
      <dgm:spPr/>
      <dgm:t>
        <a:bodyPr/>
        <a:lstStyle/>
        <a:p>
          <a:endParaRPr lang="de-DE"/>
        </a:p>
      </dgm:t>
    </dgm:pt>
    <dgm:pt modelId="{DF1FED33-F51F-4F77-B3BC-A95310119FCA}">
      <dgm:prSet custT="1"/>
      <dgm:spPr/>
      <dgm:t>
        <a:bodyPr/>
        <a:lstStyle/>
        <a:p>
          <a:r>
            <a:rPr lang="ru-RU" sz="1600" b="1" dirty="0" smtClean="0"/>
            <a:t>Национальное исследование </a:t>
          </a:r>
          <a:endParaRPr lang="de-DE" sz="1600" b="1" dirty="0" smtClean="0"/>
        </a:p>
        <a:p>
          <a:r>
            <a:rPr lang="de-DE" sz="1600" b="1" dirty="0" smtClean="0"/>
            <a:t>ELD</a:t>
          </a:r>
          <a:endParaRPr lang="ru-RU" sz="1600" b="1" dirty="0" smtClean="0"/>
        </a:p>
        <a:p>
          <a:r>
            <a:rPr lang="de-DE" sz="1800" b="1" dirty="0" smtClean="0"/>
            <a:t>TAD</a:t>
          </a:r>
          <a:endParaRPr lang="de-DE" sz="1800" b="1" dirty="0"/>
        </a:p>
      </dgm:t>
    </dgm:pt>
    <dgm:pt modelId="{D9FB2B7D-D4FA-4FD0-A1D5-7177D7AE031A}" type="parTrans" cxnId="{4503E355-433D-4FE4-B8DD-01386746F304}">
      <dgm:prSet/>
      <dgm:spPr/>
      <dgm:t>
        <a:bodyPr/>
        <a:lstStyle/>
        <a:p>
          <a:endParaRPr lang="de-DE"/>
        </a:p>
      </dgm:t>
    </dgm:pt>
    <dgm:pt modelId="{5408AC97-6214-422E-B7E0-5B86F048E7F4}" type="sibTrans" cxnId="{4503E355-433D-4FE4-B8DD-01386746F304}">
      <dgm:prSet/>
      <dgm:spPr/>
      <dgm:t>
        <a:bodyPr/>
        <a:lstStyle/>
        <a:p>
          <a:endParaRPr lang="de-DE"/>
        </a:p>
      </dgm:t>
    </dgm:pt>
    <dgm:pt modelId="{6821962D-6A7E-4040-A419-9944F178F908}">
      <dgm:prSet custT="1"/>
      <dgm:spPr/>
      <dgm:t>
        <a:bodyPr/>
        <a:lstStyle/>
        <a:p>
          <a:r>
            <a:rPr lang="ru-RU" sz="1600" b="1" dirty="0" smtClean="0"/>
            <a:t>Национальное исследование </a:t>
          </a:r>
          <a:endParaRPr lang="de-DE" sz="1600" b="1" dirty="0" smtClean="0"/>
        </a:p>
        <a:p>
          <a:r>
            <a:rPr lang="de-DE" sz="1600" b="1" dirty="0" smtClean="0"/>
            <a:t>ELD</a:t>
          </a:r>
          <a:endParaRPr lang="ru-RU" sz="1600" b="1" dirty="0" smtClean="0"/>
        </a:p>
        <a:p>
          <a:r>
            <a:rPr lang="de-DE" sz="1800" b="1" dirty="0" smtClean="0"/>
            <a:t>KIRG</a:t>
          </a:r>
          <a:endParaRPr lang="de-DE" sz="1800" dirty="0"/>
        </a:p>
      </dgm:t>
    </dgm:pt>
    <dgm:pt modelId="{642C32BA-89AB-4DB0-88B9-C06CC455301F}" type="parTrans" cxnId="{EA4E9C22-8F29-4653-9CBC-AD4879B88664}">
      <dgm:prSet/>
      <dgm:spPr/>
      <dgm:t>
        <a:bodyPr/>
        <a:lstStyle/>
        <a:p>
          <a:endParaRPr lang="de-DE"/>
        </a:p>
      </dgm:t>
    </dgm:pt>
    <dgm:pt modelId="{68767F8B-0F66-463A-B475-68F7D39F054E}" type="sibTrans" cxnId="{EA4E9C22-8F29-4653-9CBC-AD4879B88664}">
      <dgm:prSet/>
      <dgm:spPr/>
      <dgm:t>
        <a:bodyPr/>
        <a:lstStyle/>
        <a:p>
          <a:endParaRPr lang="de-DE"/>
        </a:p>
      </dgm:t>
    </dgm:pt>
    <dgm:pt modelId="{42F31EE3-B59E-4DD2-B820-6A493C455EFD}" type="pres">
      <dgm:prSet presAssocID="{B6F279B7-D5FE-4264-9095-DFEA2D4B5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33AB5F-A909-4CCB-B47E-0C3BF04D754C}" type="pres">
      <dgm:prSet presAssocID="{EB454661-FECA-4E49-AA17-F9EB439D7E67}" presName="centerShape" presStyleLbl="node0" presStyleIdx="0" presStyleCnt="1" custScaleX="157779" custLinFactNeighborX="608" custLinFactNeighborY="-53823"/>
      <dgm:spPr/>
      <dgm:t>
        <a:bodyPr/>
        <a:lstStyle/>
        <a:p>
          <a:endParaRPr lang="de-DE"/>
        </a:p>
      </dgm:t>
    </dgm:pt>
    <dgm:pt modelId="{5729F3EA-B624-4CB1-8030-6DDFC99B3263}" type="pres">
      <dgm:prSet presAssocID="{220A87AF-566E-49A2-B30F-861BDCA3F48B}" presName="parTrans" presStyleLbl="bgSibTrans2D1" presStyleIdx="0" presStyleCnt="5"/>
      <dgm:spPr/>
      <dgm:t>
        <a:bodyPr/>
        <a:lstStyle/>
        <a:p>
          <a:endParaRPr lang="de-DE"/>
        </a:p>
      </dgm:t>
    </dgm:pt>
    <dgm:pt modelId="{D45ECD63-4881-40E1-83A7-43880D700183}" type="pres">
      <dgm:prSet presAssocID="{57B77DDE-EAD0-4B44-A265-BAA2C6C9AAE8}" presName="node" presStyleLbl="node1" presStyleIdx="0" presStyleCnt="5" custRadScaleRad="148953" custRadScaleInc="17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5327C4-5062-438C-BD08-C871E9990F37}" type="pres">
      <dgm:prSet presAssocID="{3991AA7E-3757-441E-8188-3728676227D5}" presName="parTrans" presStyleLbl="bgSibTrans2D1" presStyleIdx="1" presStyleCnt="5"/>
      <dgm:spPr/>
      <dgm:t>
        <a:bodyPr/>
        <a:lstStyle/>
        <a:p>
          <a:endParaRPr lang="de-DE"/>
        </a:p>
      </dgm:t>
    </dgm:pt>
    <dgm:pt modelId="{C6D825DA-8A34-4DE8-94FF-CF0FC5605855}" type="pres">
      <dgm:prSet presAssocID="{2BFAD30E-E63E-4FEA-8940-1DFC35AF1AD8}" presName="node" presStyleLbl="node1" presStyleIdx="1" presStyleCnt="5" custRadScaleRad="72076" custRadScaleInc="-1213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75674-4A53-4BE6-A3E6-322E6C55BE32}" type="pres">
      <dgm:prSet presAssocID="{9120E729-CEC1-4943-A728-FF3DFC1CA67D}" presName="parTrans" presStyleLbl="bgSibTrans2D1" presStyleIdx="2" presStyleCnt="5"/>
      <dgm:spPr/>
      <dgm:t>
        <a:bodyPr/>
        <a:lstStyle/>
        <a:p>
          <a:endParaRPr lang="de-DE"/>
        </a:p>
      </dgm:t>
    </dgm:pt>
    <dgm:pt modelId="{7A1C6D6A-06B1-4158-A723-A3495A3C8467}" type="pres">
      <dgm:prSet presAssocID="{1B52E40D-8D82-4238-90F7-4D6E86D200CB}" presName="node" presStyleLbl="node1" presStyleIdx="2" presStyleCnt="5" custRadScaleRad="5088" custRadScaleInc="1979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B56384-1E6A-409E-8C22-231950323CF0}" type="pres">
      <dgm:prSet presAssocID="{D9FB2B7D-D4FA-4FD0-A1D5-7177D7AE031A}" presName="parTrans" presStyleLbl="bgSibTrans2D1" presStyleIdx="3" presStyleCnt="5"/>
      <dgm:spPr/>
      <dgm:t>
        <a:bodyPr/>
        <a:lstStyle/>
        <a:p>
          <a:endParaRPr lang="de-DE"/>
        </a:p>
      </dgm:t>
    </dgm:pt>
    <dgm:pt modelId="{528DD541-C4D4-42C7-AFCB-0657889B84B2}" type="pres">
      <dgm:prSet presAssocID="{DF1FED33-F51F-4F77-B3BC-A95310119FCA}" presName="node" presStyleLbl="node1" presStyleIdx="3" presStyleCnt="5" custRadScaleRad="78627" custRadScaleInc="1229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F66B55-7B77-4E38-858F-00D8827DD975}" type="pres">
      <dgm:prSet presAssocID="{642C32BA-89AB-4DB0-88B9-C06CC455301F}" presName="parTrans" presStyleLbl="bgSibTrans2D1" presStyleIdx="4" presStyleCnt="5"/>
      <dgm:spPr/>
      <dgm:t>
        <a:bodyPr/>
        <a:lstStyle/>
        <a:p>
          <a:endParaRPr lang="de-DE"/>
        </a:p>
      </dgm:t>
    </dgm:pt>
    <dgm:pt modelId="{8BEACD38-D090-4B21-A7D7-D4E5548675CD}" type="pres">
      <dgm:prSet presAssocID="{6821962D-6A7E-4040-A419-9944F178F908}" presName="node" presStyleLbl="node1" presStyleIdx="4" presStyleCnt="5" custRadScaleRad="152424" custRadScaleInc="-10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B45007-1020-425E-A187-DC2B6C20AD11}" srcId="{EB454661-FECA-4E49-AA17-F9EB439D7E67}" destId="{57B77DDE-EAD0-4B44-A265-BAA2C6C9AAE8}" srcOrd="0" destOrd="0" parTransId="{220A87AF-566E-49A2-B30F-861BDCA3F48B}" sibTransId="{735E1186-C7E3-4392-B3F4-091469427E0E}"/>
    <dgm:cxn modelId="{D0E05889-9E08-427B-87A8-89CB6550E47C}" type="presOf" srcId="{3991AA7E-3757-441E-8188-3728676227D5}" destId="{8A5327C4-5062-438C-BD08-C871E9990F37}" srcOrd="0" destOrd="0" presId="urn:microsoft.com/office/officeart/2005/8/layout/radial4"/>
    <dgm:cxn modelId="{3DA2AB14-DB7B-4FF7-9824-366B890C7616}" type="presOf" srcId="{57B77DDE-EAD0-4B44-A265-BAA2C6C9AAE8}" destId="{D45ECD63-4881-40E1-83A7-43880D700183}" srcOrd="0" destOrd="0" presId="urn:microsoft.com/office/officeart/2005/8/layout/radial4"/>
    <dgm:cxn modelId="{DA1F2AD2-6F63-46CD-99B3-6A1D7CA3BC5B}" type="presOf" srcId="{DF1FED33-F51F-4F77-B3BC-A95310119FCA}" destId="{528DD541-C4D4-42C7-AFCB-0657889B84B2}" srcOrd="0" destOrd="0" presId="urn:microsoft.com/office/officeart/2005/8/layout/radial4"/>
    <dgm:cxn modelId="{EA4E9C22-8F29-4653-9CBC-AD4879B88664}" srcId="{EB454661-FECA-4E49-AA17-F9EB439D7E67}" destId="{6821962D-6A7E-4040-A419-9944F178F908}" srcOrd="4" destOrd="0" parTransId="{642C32BA-89AB-4DB0-88B9-C06CC455301F}" sibTransId="{68767F8B-0F66-463A-B475-68F7D39F054E}"/>
    <dgm:cxn modelId="{8407DA38-2630-4849-B563-B14BBD4C2DB6}" srcId="{EB454661-FECA-4E49-AA17-F9EB439D7E67}" destId="{2BFAD30E-E63E-4FEA-8940-1DFC35AF1AD8}" srcOrd="1" destOrd="0" parTransId="{3991AA7E-3757-441E-8188-3728676227D5}" sibTransId="{217E9389-EF00-44C4-A933-D9E4D3FD7167}"/>
    <dgm:cxn modelId="{C5484E25-44D9-4C8D-B7A8-4C960403DEEA}" srcId="{B6F279B7-D5FE-4264-9095-DFEA2D4B54A2}" destId="{EB454661-FECA-4E49-AA17-F9EB439D7E67}" srcOrd="0" destOrd="0" parTransId="{8E74773B-AFEE-49A5-B7F5-CC61BD2AAAFF}" sibTransId="{25365343-9D26-4B5D-8977-763E05A3A2D1}"/>
    <dgm:cxn modelId="{8126C3D1-1C31-464C-9C7B-1B83FAEDAA56}" type="presOf" srcId="{D9FB2B7D-D4FA-4FD0-A1D5-7177D7AE031A}" destId="{5CB56384-1E6A-409E-8C22-231950323CF0}" srcOrd="0" destOrd="0" presId="urn:microsoft.com/office/officeart/2005/8/layout/radial4"/>
    <dgm:cxn modelId="{42B13EDA-FC73-4B07-AABD-29BBBA9832A6}" type="presOf" srcId="{9120E729-CEC1-4943-A728-FF3DFC1CA67D}" destId="{89B75674-4A53-4BE6-A3E6-322E6C55BE32}" srcOrd="0" destOrd="0" presId="urn:microsoft.com/office/officeart/2005/8/layout/radial4"/>
    <dgm:cxn modelId="{731D606E-36BF-4FC0-AD17-BF5CA2AE9E66}" type="presOf" srcId="{B6F279B7-D5FE-4264-9095-DFEA2D4B54A2}" destId="{42F31EE3-B59E-4DD2-B820-6A493C455EFD}" srcOrd="0" destOrd="0" presId="urn:microsoft.com/office/officeart/2005/8/layout/radial4"/>
    <dgm:cxn modelId="{8B3E6992-8BCC-4049-A63E-F03989772BDF}" type="presOf" srcId="{220A87AF-566E-49A2-B30F-861BDCA3F48B}" destId="{5729F3EA-B624-4CB1-8030-6DDFC99B3263}" srcOrd="0" destOrd="0" presId="urn:microsoft.com/office/officeart/2005/8/layout/radial4"/>
    <dgm:cxn modelId="{7A1A5FB7-20DD-4DD7-BF4B-96217C552E58}" type="presOf" srcId="{2BFAD30E-E63E-4FEA-8940-1DFC35AF1AD8}" destId="{C6D825DA-8A34-4DE8-94FF-CF0FC5605855}" srcOrd="0" destOrd="0" presId="urn:microsoft.com/office/officeart/2005/8/layout/radial4"/>
    <dgm:cxn modelId="{EF4109EA-5572-46CC-9E27-39240EED53A4}" type="presOf" srcId="{1B52E40D-8D82-4238-90F7-4D6E86D200CB}" destId="{7A1C6D6A-06B1-4158-A723-A3495A3C8467}" srcOrd="0" destOrd="0" presId="urn:microsoft.com/office/officeart/2005/8/layout/radial4"/>
    <dgm:cxn modelId="{EEB570E2-306A-4057-8FFB-DB8A5F109193}" srcId="{EB454661-FECA-4E49-AA17-F9EB439D7E67}" destId="{1B52E40D-8D82-4238-90F7-4D6E86D200CB}" srcOrd="2" destOrd="0" parTransId="{9120E729-CEC1-4943-A728-FF3DFC1CA67D}" sibTransId="{BF155593-DC39-482B-96A3-8D03E26B0E94}"/>
    <dgm:cxn modelId="{F8990D60-D215-4D3F-A544-51D24DBBDC4B}" type="presOf" srcId="{6821962D-6A7E-4040-A419-9944F178F908}" destId="{8BEACD38-D090-4B21-A7D7-D4E5548675CD}" srcOrd="0" destOrd="0" presId="urn:microsoft.com/office/officeart/2005/8/layout/radial4"/>
    <dgm:cxn modelId="{3206ECED-AFAE-44C6-801A-D3D6FB78C067}" type="presOf" srcId="{EB454661-FECA-4E49-AA17-F9EB439D7E67}" destId="{ED33AB5F-A909-4CCB-B47E-0C3BF04D754C}" srcOrd="0" destOrd="0" presId="urn:microsoft.com/office/officeart/2005/8/layout/radial4"/>
    <dgm:cxn modelId="{4503E355-433D-4FE4-B8DD-01386746F304}" srcId="{EB454661-FECA-4E49-AA17-F9EB439D7E67}" destId="{DF1FED33-F51F-4F77-B3BC-A95310119FCA}" srcOrd="3" destOrd="0" parTransId="{D9FB2B7D-D4FA-4FD0-A1D5-7177D7AE031A}" sibTransId="{5408AC97-6214-422E-B7E0-5B86F048E7F4}"/>
    <dgm:cxn modelId="{EA9EB2AE-C109-4276-864C-E92B01D78FBD}" type="presOf" srcId="{642C32BA-89AB-4DB0-88B9-C06CC455301F}" destId="{7BF66B55-7B77-4E38-858F-00D8827DD975}" srcOrd="0" destOrd="0" presId="urn:microsoft.com/office/officeart/2005/8/layout/radial4"/>
    <dgm:cxn modelId="{39B71ABA-E24C-4957-9DAD-31EA5BE71BCA}" type="presParOf" srcId="{42F31EE3-B59E-4DD2-B820-6A493C455EFD}" destId="{ED33AB5F-A909-4CCB-B47E-0C3BF04D754C}" srcOrd="0" destOrd="0" presId="urn:microsoft.com/office/officeart/2005/8/layout/radial4"/>
    <dgm:cxn modelId="{35D2F43C-F0C9-4BDD-971B-D743C68BDCDF}" type="presParOf" srcId="{42F31EE3-B59E-4DD2-B820-6A493C455EFD}" destId="{5729F3EA-B624-4CB1-8030-6DDFC99B3263}" srcOrd="1" destOrd="0" presId="urn:microsoft.com/office/officeart/2005/8/layout/radial4"/>
    <dgm:cxn modelId="{FB7871CB-E8D3-4512-862F-977CF32C8CD8}" type="presParOf" srcId="{42F31EE3-B59E-4DD2-B820-6A493C455EFD}" destId="{D45ECD63-4881-40E1-83A7-43880D700183}" srcOrd="2" destOrd="0" presId="urn:microsoft.com/office/officeart/2005/8/layout/radial4"/>
    <dgm:cxn modelId="{3667A368-8371-4B08-B07E-3CF393132C1C}" type="presParOf" srcId="{42F31EE3-B59E-4DD2-B820-6A493C455EFD}" destId="{8A5327C4-5062-438C-BD08-C871E9990F37}" srcOrd="3" destOrd="0" presId="urn:microsoft.com/office/officeart/2005/8/layout/radial4"/>
    <dgm:cxn modelId="{2ACB1E90-DBCD-48ED-8615-BBFD0D89BAC1}" type="presParOf" srcId="{42F31EE3-B59E-4DD2-B820-6A493C455EFD}" destId="{C6D825DA-8A34-4DE8-94FF-CF0FC5605855}" srcOrd="4" destOrd="0" presId="urn:microsoft.com/office/officeart/2005/8/layout/radial4"/>
    <dgm:cxn modelId="{E9E2CEDB-329C-483B-B38C-182CF350D5CA}" type="presParOf" srcId="{42F31EE3-B59E-4DD2-B820-6A493C455EFD}" destId="{89B75674-4A53-4BE6-A3E6-322E6C55BE32}" srcOrd="5" destOrd="0" presId="urn:microsoft.com/office/officeart/2005/8/layout/radial4"/>
    <dgm:cxn modelId="{329495F7-3C80-4C71-888E-9B9E57F5EAA3}" type="presParOf" srcId="{42F31EE3-B59E-4DD2-B820-6A493C455EFD}" destId="{7A1C6D6A-06B1-4158-A723-A3495A3C8467}" srcOrd="6" destOrd="0" presId="urn:microsoft.com/office/officeart/2005/8/layout/radial4"/>
    <dgm:cxn modelId="{496DCF14-CAFB-4658-A1EC-3F00437B3D92}" type="presParOf" srcId="{42F31EE3-B59E-4DD2-B820-6A493C455EFD}" destId="{5CB56384-1E6A-409E-8C22-231950323CF0}" srcOrd="7" destOrd="0" presId="urn:microsoft.com/office/officeart/2005/8/layout/radial4"/>
    <dgm:cxn modelId="{005B6990-4252-427D-B103-1574115C2A0A}" type="presParOf" srcId="{42F31EE3-B59E-4DD2-B820-6A493C455EFD}" destId="{528DD541-C4D4-42C7-AFCB-0657889B84B2}" srcOrd="8" destOrd="0" presId="urn:microsoft.com/office/officeart/2005/8/layout/radial4"/>
    <dgm:cxn modelId="{007BFF03-CFE4-492F-B771-6642B8160925}" type="presParOf" srcId="{42F31EE3-B59E-4DD2-B820-6A493C455EFD}" destId="{7BF66B55-7B77-4E38-858F-00D8827DD975}" srcOrd="9" destOrd="0" presId="urn:microsoft.com/office/officeart/2005/8/layout/radial4"/>
    <dgm:cxn modelId="{82CB6075-061B-4452-9120-867591801E3D}" type="presParOf" srcId="{42F31EE3-B59E-4DD2-B820-6A493C455EFD}" destId="{8BEACD38-D090-4B21-A7D7-D4E5548675C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3AB5F-A909-4CCB-B47E-0C3BF04D754C}">
      <dsp:nvSpPr>
        <dsp:cNvPr id="0" name=""/>
        <dsp:cNvSpPr/>
      </dsp:nvSpPr>
      <dsp:spPr>
        <a:xfrm>
          <a:off x="3718698" y="0"/>
          <a:ext cx="2515403" cy="159425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Региональное исследование (обобщающий документ)     </a:t>
          </a:r>
          <a:r>
            <a:rPr lang="de-DE" sz="2000" b="1" kern="1200" dirty="0" smtClean="0"/>
            <a:t>ELD </a:t>
          </a:r>
          <a:r>
            <a:rPr lang="ru-RU" sz="2000" b="1" kern="1200" dirty="0" smtClean="0"/>
            <a:t>для ЦА</a:t>
          </a:r>
          <a:endParaRPr lang="de-DE" sz="2000" b="1" kern="1200" dirty="0"/>
        </a:p>
      </dsp:txBody>
      <dsp:txXfrm>
        <a:off x="4087070" y="233474"/>
        <a:ext cx="1778659" cy="1127309"/>
      </dsp:txXfrm>
    </dsp:sp>
    <dsp:sp modelId="{5729F3EA-B624-4CB1-8030-6DDFC99B3263}">
      <dsp:nvSpPr>
        <dsp:cNvPr id="0" name=""/>
        <dsp:cNvSpPr/>
      </dsp:nvSpPr>
      <dsp:spPr>
        <a:xfrm rot="8940511">
          <a:off x="1255750" y="1943014"/>
          <a:ext cx="2869426" cy="4543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ECD63-4881-40E1-83A7-43880D700183}">
      <dsp:nvSpPr>
        <dsp:cNvPr id="0" name=""/>
        <dsp:cNvSpPr/>
      </dsp:nvSpPr>
      <dsp:spPr>
        <a:xfrm>
          <a:off x="703292" y="2303127"/>
          <a:ext cx="1514544" cy="12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Национальное исследование </a:t>
          </a:r>
          <a:endParaRPr lang="de-D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ELD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KAZ</a:t>
          </a:r>
          <a:endParaRPr lang="de-DE" sz="1800" b="1" kern="1200" dirty="0"/>
        </a:p>
      </dsp:txBody>
      <dsp:txXfrm>
        <a:off x="738780" y="2338615"/>
        <a:ext cx="1443568" cy="1140659"/>
      </dsp:txXfrm>
    </dsp:sp>
    <dsp:sp modelId="{8A5327C4-5062-438C-BD08-C871E9990F37}">
      <dsp:nvSpPr>
        <dsp:cNvPr id="0" name=""/>
        <dsp:cNvSpPr/>
      </dsp:nvSpPr>
      <dsp:spPr>
        <a:xfrm rot="7745374">
          <a:off x="2945187" y="2018814"/>
          <a:ext cx="1708378" cy="4543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825DA-8A34-4DE8-94FF-CF0FC5605855}">
      <dsp:nvSpPr>
        <dsp:cNvPr id="0" name=""/>
        <dsp:cNvSpPr/>
      </dsp:nvSpPr>
      <dsp:spPr>
        <a:xfrm>
          <a:off x="2503508" y="2303166"/>
          <a:ext cx="1514544" cy="12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Национальное исследование </a:t>
          </a:r>
          <a:endParaRPr lang="de-D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ELD</a:t>
          </a:r>
          <a:r>
            <a:rPr lang="ru-RU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UZB</a:t>
          </a:r>
          <a:endParaRPr lang="de-DE" sz="1800" kern="1200" dirty="0"/>
        </a:p>
      </dsp:txBody>
      <dsp:txXfrm>
        <a:off x="2538996" y="2338654"/>
        <a:ext cx="1443568" cy="1140659"/>
      </dsp:txXfrm>
    </dsp:sp>
    <dsp:sp modelId="{89B75674-4A53-4BE6-A3E6-322E6C55BE32}">
      <dsp:nvSpPr>
        <dsp:cNvPr id="0" name=""/>
        <dsp:cNvSpPr/>
      </dsp:nvSpPr>
      <dsp:spPr>
        <a:xfrm rot="5262772">
          <a:off x="4414107" y="2060472"/>
          <a:ext cx="1243646" cy="4543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C6D6A-06B1-4158-A723-A3495A3C8467}">
      <dsp:nvSpPr>
        <dsp:cNvPr id="0" name=""/>
        <dsp:cNvSpPr/>
      </dsp:nvSpPr>
      <dsp:spPr>
        <a:xfrm>
          <a:off x="4303473" y="2303164"/>
          <a:ext cx="1514544" cy="12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Национальное исследование </a:t>
          </a:r>
          <a:endParaRPr lang="de-D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ELD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TURK</a:t>
          </a:r>
          <a:endParaRPr lang="de-DE" sz="1800" kern="1200" dirty="0"/>
        </a:p>
      </dsp:txBody>
      <dsp:txXfrm>
        <a:off x="4338961" y="2338652"/>
        <a:ext cx="1443568" cy="1140659"/>
      </dsp:txXfrm>
    </dsp:sp>
    <dsp:sp modelId="{5CB56384-1E6A-409E-8C22-231950323CF0}">
      <dsp:nvSpPr>
        <dsp:cNvPr id="0" name=""/>
        <dsp:cNvSpPr/>
      </dsp:nvSpPr>
      <dsp:spPr>
        <a:xfrm rot="2973247">
          <a:off x="5330307" y="2022803"/>
          <a:ext cx="1769157" cy="4543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D541-C4D4-42C7-AFCB-0657889B84B2}">
      <dsp:nvSpPr>
        <dsp:cNvPr id="0" name=""/>
        <dsp:cNvSpPr/>
      </dsp:nvSpPr>
      <dsp:spPr>
        <a:xfrm>
          <a:off x="6031466" y="2317349"/>
          <a:ext cx="1514544" cy="12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Национальное исследование </a:t>
          </a:r>
          <a:endParaRPr lang="de-D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ELD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TAD</a:t>
          </a:r>
          <a:endParaRPr lang="de-DE" sz="1800" b="1" kern="1200" dirty="0"/>
        </a:p>
      </dsp:txBody>
      <dsp:txXfrm>
        <a:off x="6066954" y="2352837"/>
        <a:ext cx="1443568" cy="1140659"/>
      </dsp:txXfrm>
    </dsp:sp>
    <dsp:sp modelId="{7BF66B55-7B77-4E38-858F-00D8827DD975}">
      <dsp:nvSpPr>
        <dsp:cNvPr id="0" name=""/>
        <dsp:cNvSpPr/>
      </dsp:nvSpPr>
      <dsp:spPr>
        <a:xfrm rot="1859139">
          <a:off x="5827236" y="1950472"/>
          <a:ext cx="2896098" cy="4543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ACD38-D090-4B21-A7D7-D4E5548675CD}">
      <dsp:nvSpPr>
        <dsp:cNvPr id="0" name=""/>
        <dsp:cNvSpPr/>
      </dsp:nvSpPr>
      <dsp:spPr>
        <a:xfrm>
          <a:off x="7759420" y="2317325"/>
          <a:ext cx="1514544" cy="12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Национальное исследование </a:t>
          </a:r>
          <a:endParaRPr lang="de-D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ELD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KIRG</a:t>
          </a:r>
          <a:endParaRPr lang="de-DE" sz="1800" kern="1200" dirty="0"/>
        </a:p>
      </dsp:txBody>
      <dsp:txXfrm>
        <a:off x="7794908" y="2352813"/>
        <a:ext cx="1443568" cy="114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A47A-40B5-4C8C-9C5E-C5B5182BB427}" type="datetimeFigureOut">
              <a:rPr lang="de-DE" smtClean="0"/>
              <a:t>27.11.2014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9EED-A9FF-40C5-A2CB-6EFBF86689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41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6BA3D-42C3-4857-A2F3-8FE255FA1D96}" type="datetimeFigureOut">
              <a:rPr lang="de-DE" smtClean="0"/>
              <a:pPr/>
              <a:t>27.11.2014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7AAFF-2E69-4316-ABF2-43F4DFA27D1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4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 assessments indicate that the percentage of total land area that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degraded (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деградировано)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increased from 15% in 1991 to 25% by 2011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(UNCCD: A Stronger UNCCD for a LD Neutral World 2013). 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последние 10 лет.</a:t>
            </a:r>
          </a:p>
          <a:p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Стоимость деградации земель оценивается в 40 миллиардов долларов в год</a:t>
            </a:r>
            <a:endParaRPr lang="en-US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64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17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86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i="1" baseline="0" dirty="0" smtClean="0"/>
          </a:p>
          <a:p>
            <a:r>
              <a:rPr lang="ru-RU" b="1" i="1" dirty="0" smtClean="0"/>
              <a:t>ЗА время</a:t>
            </a:r>
            <a:r>
              <a:rPr lang="ru-RU" b="1" i="1" baseline="0" dirty="0" smtClean="0"/>
              <a:t> моего выступления </a:t>
            </a:r>
            <a:r>
              <a:rPr lang="ru-RU" b="1" i="1" baseline="0" dirty="0" err="1" smtClean="0"/>
              <a:t>изза</a:t>
            </a:r>
            <a:r>
              <a:rPr lang="ru-RU" b="1" i="1" baseline="0" dirty="0" smtClean="0"/>
              <a:t> процессов опустынивания и засухи согласно конвенции по опустыниванию были утеряны 345 гектаров земли что эквивалентно выращиванию около 600 тонн пшеницы ежегодно.  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е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Point out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logos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These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initiators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ELD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addition</a:t>
            </a:r>
            <a:r>
              <a:rPr lang="de-DE" baseline="0" dirty="0" smtClean="0"/>
              <a:t> ELD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scientists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economists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organizations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Explain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just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beginning</a:t>
            </a:r>
            <a:r>
              <a:rPr lang="de-DE" baseline="0" dirty="0" smtClean="0"/>
              <a:t>: open </a:t>
            </a:r>
            <a:r>
              <a:rPr lang="de-DE" baseline="0" dirty="0" err="1" smtClean="0"/>
              <a:t>partnership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Киргызстан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ru-RU" dirty="0" smtClean="0"/>
              <a:t>Институт животноводства</a:t>
            </a:r>
          </a:p>
          <a:p>
            <a:r>
              <a:rPr lang="ru-RU" dirty="0" err="1" smtClean="0"/>
              <a:t>Ткм</a:t>
            </a:r>
            <a:r>
              <a:rPr lang="ru-RU" dirty="0" smtClean="0"/>
              <a:t>: Нац. Институт пустынь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23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17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4601" y="253504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1844824"/>
            <a:ext cx="8915400" cy="38884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eiusmod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voluptate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cillum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pariatur</a:t>
            </a:r>
            <a:r>
              <a:rPr lang="de-DE" dirty="0" smtClean="0"/>
              <a:t>. </a:t>
            </a:r>
            <a:r>
              <a:rPr lang="de-DE" dirty="0" err="1" smtClean="0"/>
              <a:t>Excepteur</a:t>
            </a:r>
            <a:r>
              <a:rPr lang="de-DE" dirty="0" smtClean="0"/>
              <a:t> </a:t>
            </a:r>
            <a:r>
              <a:rPr lang="de-DE" dirty="0" err="1" smtClean="0"/>
              <a:t>sint</a:t>
            </a:r>
            <a:r>
              <a:rPr lang="de-DE" dirty="0" smtClean="0"/>
              <a:t> </a:t>
            </a:r>
            <a:r>
              <a:rPr lang="de-DE" dirty="0" err="1" smtClean="0"/>
              <a:t>obcaecat</a:t>
            </a:r>
            <a:r>
              <a:rPr lang="de-DE" dirty="0" smtClean="0"/>
              <a:t> </a:t>
            </a:r>
            <a:r>
              <a:rPr lang="de-DE" dirty="0" err="1" smtClean="0"/>
              <a:t>cupiditat</a:t>
            </a:r>
            <a:r>
              <a:rPr lang="de-DE" dirty="0" smtClean="0"/>
              <a:t> non </a:t>
            </a:r>
            <a:r>
              <a:rPr lang="de-DE" dirty="0" err="1" smtClean="0"/>
              <a:t>proident</a:t>
            </a:r>
            <a:r>
              <a:rPr lang="de-DE" dirty="0" smtClean="0"/>
              <a:t>, </a:t>
            </a:r>
            <a:r>
              <a:rPr lang="de-DE" dirty="0" err="1" smtClean="0"/>
              <a:t>sunt</a:t>
            </a:r>
            <a:r>
              <a:rPr lang="de-DE" dirty="0" smtClean="0"/>
              <a:t> in culpa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officia</a:t>
            </a:r>
            <a:r>
              <a:rPr lang="de-DE" dirty="0" smtClean="0"/>
              <a:t> </a:t>
            </a:r>
            <a:r>
              <a:rPr lang="de-DE" dirty="0" err="1" smtClean="0"/>
              <a:t>deserunt</a:t>
            </a:r>
            <a:r>
              <a:rPr lang="de-DE" dirty="0" smtClean="0"/>
              <a:t> </a:t>
            </a:r>
            <a:r>
              <a:rPr lang="de-DE" dirty="0" err="1" smtClean="0"/>
              <a:t>mollit</a:t>
            </a:r>
            <a:r>
              <a:rPr lang="de-DE" dirty="0" smtClean="0"/>
              <a:t> </a:t>
            </a:r>
            <a:r>
              <a:rPr lang="de-DE" dirty="0" err="1" smtClean="0"/>
              <a:t>anim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laborum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300" y="1857525"/>
            <a:ext cx="8915400" cy="3917031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350488" y="1849140"/>
            <a:ext cx="5226581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889104" y="1849140"/>
            <a:ext cx="3354373" cy="33843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350489" y="1849140"/>
            <a:ext cx="5149378" cy="374441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733087" y="1849140"/>
            <a:ext cx="3822425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62524" y="1857648"/>
            <a:ext cx="8580953" cy="3600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 bwMode="auto">
          <a:xfrm>
            <a:off x="0" y="-12159"/>
            <a:ext cx="9906000" cy="6870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Y:\Maren\eld\titelseite fuer maren\ELD titelseite powerpoint.jpg"/>
          <p:cNvPicPr/>
          <p:nvPr/>
        </p:nvPicPr>
        <p:blipFill rotWithShape="1">
          <a:blip r:embed="rId4" cstate="print"/>
          <a:srcRect l="20531" t="57175" b="11037"/>
          <a:stretch/>
        </p:blipFill>
        <p:spPr bwMode="auto">
          <a:xfrm>
            <a:off x="-26690" y="1844824"/>
            <a:ext cx="9932690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eck 8"/>
          <p:cNvSpPr/>
          <p:nvPr/>
        </p:nvSpPr>
        <p:spPr>
          <a:xfrm>
            <a:off x="1520619" y="2622509"/>
            <a:ext cx="8385381" cy="13105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598627" y="2810251"/>
            <a:ext cx="89709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Economics of Land Degradation</a:t>
            </a:r>
          </a:p>
          <a:p>
            <a:pPr>
              <a:spcAft>
                <a:spcPts val="600"/>
              </a:spcAft>
            </a:pPr>
            <a:r>
              <a:rPr lang="en-US" sz="25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 global initiative for sustainable land</a:t>
            </a:r>
            <a:r>
              <a:rPr lang="en-US" sz="2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5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management </a:t>
            </a:r>
            <a:r>
              <a:rPr lang="en-US" sz="2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de-DE" sz="2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7" name="Picture 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80"/>
          <a:stretch/>
        </p:blipFill>
        <p:spPr bwMode="auto">
          <a:xfrm>
            <a:off x="275764" y="44624"/>
            <a:ext cx="1790916" cy="1480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/>
          <a:stretch/>
        </p:blipFill>
        <p:spPr bwMode="auto">
          <a:xfrm>
            <a:off x="4922044" y="5900407"/>
            <a:ext cx="4983956" cy="95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162"/>
          <a:stretch/>
        </p:blipFill>
        <p:spPr bwMode="auto">
          <a:xfrm>
            <a:off x="-39555" y="0"/>
            <a:ext cx="994555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4472" y="6453336"/>
            <a:ext cx="4602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3301A-981A-4808-93A8-5841A2F255CF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900" dirty="0" smtClean="0">
                <a:latin typeface="Arial" pitchFamily="34" charset="0"/>
                <a:cs typeface="Arial" pitchFamily="34" charset="0"/>
              </a:rPr>
              <a:t>   	</a:t>
            </a:r>
            <a:fld id="{9A683117-C2CA-4A56-A775-BE6B5E536275}" type="datetime1">
              <a:rPr lang="en-US" sz="900" smtClean="0">
                <a:latin typeface="Arial" pitchFamily="34" charset="0"/>
                <a:cs typeface="Arial" pitchFamily="34" charset="0"/>
              </a:rPr>
              <a:pPr/>
              <a:t>11/27/2014</a:t>
            </a:fld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	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72913" y="6381328"/>
            <a:ext cx="78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5" y="388418"/>
            <a:ext cx="9945555" cy="1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626695" y="3717032"/>
            <a:ext cx="7410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/>
            <a:endParaRPr lang="de-DE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179908" y="549582"/>
            <a:ext cx="6726092" cy="994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43487" y="713753"/>
            <a:ext cx="698122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Economics of Land Degradation</a:t>
            </a:r>
          </a:p>
          <a:p>
            <a:pPr>
              <a:spcAft>
                <a:spcPts val="600"/>
              </a:spcAft>
            </a:pPr>
            <a:r>
              <a: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 global initiative for sustainable land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management </a:t>
            </a:r>
            <a:endParaRPr lang="de-DE" sz="1600" dirty="0"/>
          </a:p>
        </p:txBody>
      </p:sp>
      <p:pic>
        <p:nvPicPr>
          <p:cNvPr id="10" name="Picture 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6381328"/>
            <a:ext cx="3626853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49" r:id="rId3"/>
    <p:sldLayoutId id="2147483656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guich@yaho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ld-initiativ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17563" y="1857525"/>
            <a:ext cx="9528263" cy="3917031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Инициатива «Экономика деградации земель» </a:t>
            </a:r>
            <a:r>
              <a:rPr lang="en-US" sz="2800" b="1" dirty="0" smtClean="0"/>
              <a:t>- </a:t>
            </a:r>
          </a:p>
          <a:p>
            <a:pPr algn="ctr">
              <a:buNone/>
            </a:pPr>
            <a:r>
              <a:rPr lang="ru-RU" sz="2000" dirty="0" smtClean="0"/>
              <a:t>Экономический аргумент для борьбы с опустыниванием</a:t>
            </a:r>
            <a:r>
              <a:rPr lang="de-DE" sz="2000" dirty="0" smtClean="0"/>
              <a:t>	</a:t>
            </a:r>
          </a:p>
          <a:p>
            <a:pPr algn="ctr">
              <a:buNone/>
            </a:pPr>
            <a:endParaRPr lang="de-DE" sz="2800" dirty="0" smtClean="0"/>
          </a:p>
          <a:p>
            <a:pPr algn="ctr">
              <a:buNone/>
            </a:pPr>
            <a:endParaRPr lang="de-DE" sz="2800" dirty="0" smtClean="0"/>
          </a:p>
          <a:p>
            <a:pPr algn="ctr">
              <a:buNone/>
            </a:pPr>
            <a:endParaRPr lang="de-DE" sz="2800" dirty="0" smtClean="0"/>
          </a:p>
          <a:p>
            <a:pPr algn="ctr">
              <a:buNone/>
            </a:pPr>
            <a:r>
              <a:rPr lang="ru-RU" sz="2000" dirty="0" smtClean="0"/>
              <a:t>Олег Гучгельдыев</a:t>
            </a:r>
            <a:r>
              <a:rPr lang="en-CA" sz="2000" dirty="0" smtClean="0"/>
              <a:t>, </a:t>
            </a:r>
            <a:r>
              <a:rPr lang="ru-RU" sz="2000" dirty="0" smtClean="0"/>
              <a:t>Региональный Координатор</a:t>
            </a:r>
            <a:endParaRPr lang="en-CA" sz="2000" dirty="0" smtClean="0"/>
          </a:p>
          <a:p>
            <a:pPr algn="ctr">
              <a:buNone/>
            </a:pPr>
            <a:r>
              <a:rPr lang="en-CA" sz="2000" dirty="0" smtClean="0"/>
              <a:t>ELD </a:t>
            </a:r>
            <a:r>
              <a:rPr lang="ru-RU" sz="2000" dirty="0" smtClean="0"/>
              <a:t>Центральная Азия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0716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497" y="1700808"/>
            <a:ext cx="5694633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400"/>
              </a:spcAft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ELD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ЦА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de-DE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94439032"/>
              </p:ext>
            </p:extLst>
          </p:nvPr>
        </p:nvGraphicFramePr>
        <p:xfrm>
          <a:off x="1" y="1988840"/>
          <a:ext cx="989585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gonal liegende Ecken des Rechtecks schneiden 3"/>
          <p:cNvSpPr/>
          <p:nvPr/>
        </p:nvSpPr>
        <p:spPr>
          <a:xfrm>
            <a:off x="38454" y="2276872"/>
            <a:ext cx="1832653" cy="648072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Сеть </a:t>
            </a:r>
            <a:r>
              <a:rPr lang="de-DE" dirty="0" smtClean="0"/>
              <a:t>ELD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222697" y="2492896"/>
            <a:ext cx="7722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144688" y="2708920"/>
            <a:ext cx="7800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428497" y="5536282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Консультант (-ы)</a:t>
            </a:r>
            <a:endParaRPr lang="de-DE" sz="1100" dirty="0" smtClean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378714" y="5536282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Консультант (-ы)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328931" y="5536282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Консультант (-ы)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201139" y="5536282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Консультант (-ы)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8073347" y="5536282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Консультант (-ы)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8073347" y="2381611"/>
            <a:ext cx="1482165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Региональный координатор </a:t>
            </a:r>
            <a:r>
              <a:rPr lang="de-DE" sz="1200" dirty="0" smtClean="0">
                <a:solidFill>
                  <a:schemeClr val="tx1"/>
                </a:solidFill>
              </a:rPr>
              <a:t>ELD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0" name="Pfeil nach links 19"/>
          <p:cNvSpPr/>
          <p:nvPr/>
        </p:nvSpPr>
        <p:spPr>
          <a:xfrm>
            <a:off x="6669191" y="2498317"/>
            <a:ext cx="1170130" cy="43532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1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7540" y="4734037"/>
            <a:ext cx="1794199" cy="846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исследования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463" y="3189890"/>
            <a:ext cx="2496277" cy="905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Другие межд. партнеры </a:t>
            </a:r>
            <a:r>
              <a:rPr lang="en-US" dirty="0" smtClean="0"/>
              <a:t>(</a:t>
            </a:r>
            <a:r>
              <a:rPr lang="ru-RU" dirty="0" smtClean="0"/>
              <a:t>напр.  фонд </a:t>
            </a:r>
            <a:r>
              <a:rPr lang="en-US" dirty="0" err="1" smtClean="0"/>
              <a:t>Zukkow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396" y="4095328"/>
            <a:ext cx="2489999" cy="1061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партнеры </a:t>
            </a:r>
            <a:r>
              <a:rPr lang="en-US" dirty="0" smtClean="0"/>
              <a:t>(</a:t>
            </a:r>
            <a:r>
              <a:rPr lang="ru-RU" dirty="0" smtClean="0"/>
              <a:t>научные институты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04944" y="2276872"/>
            <a:ext cx="2452935" cy="937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Нац. ведущий партнер </a:t>
            </a:r>
            <a:r>
              <a:rPr lang="en-US" dirty="0" smtClean="0"/>
              <a:t>(</a:t>
            </a:r>
            <a:r>
              <a:rPr lang="ru-RU" dirty="0" smtClean="0"/>
              <a:t>НК КБОООН</a:t>
            </a:r>
            <a:r>
              <a:rPr lang="en-US" dirty="0" smtClean="0"/>
              <a:t>,</a:t>
            </a:r>
            <a:r>
              <a:rPr lang="ru-RU" dirty="0" smtClean="0"/>
              <a:t> НК МКУР?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1397" y="3234626"/>
            <a:ext cx="2446482" cy="884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</a:t>
            </a:r>
            <a:r>
              <a:rPr lang="ru-RU" dirty="0" err="1" smtClean="0"/>
              <a:t>политич</a:t>
            </a:r>
            <a:r>
              <a:rPr lang="ru-RU" dirty="0" smtClean="0"/>
              <a:t>. поддержка </a:t>
            </a:r>
            <a:r>
              <a:rPr lang="en-US" dirty="0" smtClean="0"/>
              <a:t>(</a:t>
            </a:r>
            <a:r>
              <a:rPr lang="ru-RU" dirty="0" smtClean="0"/>
              <a:t>межд. НПО)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902" y="1762130"/>
            <a:ext cx="2476654" cy="512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Научная поддержка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557" y="2274457"/>
            <a:ext cx="2496277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Научный совет </a:t>
            </a:r>
            <a:r>
              <a:rPr lang="en-US" dirty="0" smtClean="0"/>
              <a:t>ELD (ICARDA, </a:t>
            </a:r>
            <a:r>
              <a:rPr lang="ru-RU" dirty="0" smtClean="0"/>
              <a:t>Секретариат </a:t>
            </a:r>
            <a:r>
              <a:rPr lang="en-US" dirty="0" smtClean="0"/>
              <a:t>ELD)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80792" y="1765171"/>
            <a:ext cx="1757244" cy="850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Региональный офис </a:t>
            </a:r>
            <a:r>
              <a:rPr lang="en-US" dirty="0" smtClean="0"/>
              <a:t>ICARDA 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81225" y="1762130"/>
            <a:ext cx="2476654" cy="514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Политическая и др. поддержка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31008" y="1765171"/>
            <a:ext cx="1810933" cy="8500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Секретариат </a:t>
            </a:r>
            <a:r>
              <a:rPr lang="en-US" dirty="0" smtClean="0"/>
              <a:t>ELD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08171" y="4119392"/>
            <a:ext cx="2446482" cy="1061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Межд. организации и проекты  </a:t>
            </a:r>
            <a:r>
              <a:rPr lang="en-US" dirty="0" smtClean="0"/>
              <a:t>(GIZ</a:t>
            </a:r>
            <a:r>
              <a:rPr lang="tk-TM" dirty="0"/>
              <a:t>,</a:t>
            </a:r>
            <a:r>
              <a:rPr lang="en-US" dirty="0" smtClean="0"/>
              <a:t> FLERMONICA, TIKA etc.)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28869" y="5877272"/>
            <a:ext cx="2319734" cy="5040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Региональные исследования</a:t>
            </a:r>
            <a:endParaRPr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70836" y="2996952"/>
            <a:ext cx="2964329" cy="850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Национальное исполнительное агентство</a:t>
            </a:r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470836" y="3847044"/>
            <a:ext cx="2964329" cy="374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Специалист(-ы) по экосистемным услугам и оценке</a:t>
            </a:r>
            <a:endParaRPr lang="en-US" sz="1200" dirty="0"/>
          </a:p>
        </p:txBody>
      </p:sp>
      <p:cxnSp>
        <p:nvCxnSpPr>
          <p:cNvPr id="45" name="Соединительная линия уступом 44"/>
          <p:cNvCxnSpPr>
            <a:stCxn id="11" idx="2"/>
          </p:cNvCxnSpPr>
          <p:nvPr/>
        </p:nvCxnSpPr>
        <p:spPr>
          <a:xfrm rot="16200000" flipH="1">
            <a:off x="3823045" y="2751632"/>
            <a:ext cx="381689" cy="10895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3" idx="2"/>
          </p:cNvCxnSpPr>
          <p:nvPr/>
        </p:nvCxnSpPr>
        <p:spPr>
          <a:xfrm rot="5400000">
            <a:off x="5643937" y="2704414"/>
            <a:ext cx="381688" cy="203388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вниз 47"/>
          <p:cNvSpPr/>
          <p:nvPr/>
        </p:nvSpPr>
        <p:spPr>
          <a:xfrm>
            <a:off x="4789618" y="4221089"/>
            <a:ext cx="390043" cy="512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Стрелка вниз 48"/>
          <p:cNvSpPr/>
          <p:nvPr/>
        </p:nvSpPr>
        <p:spPr>
          <a:xfrm>
            <a:off x="4797575" y="5580348"/>
            <a:ext cx="390043" cy="2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Прямая со стрелкой 52"/>
          <p:cNvCxnSpPr>
            <a:stCxn id="10" idx="3"/>
          </p:cNvCxnSpPr>
          <p:nvPr/>
        </p:nvCxnSpPr>
        <p:spPr>
          <a:xfrm>
            <a:off x="2623835" y="2742510"/>
            <a:ext cx="807997" cy="5599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" idx="3"/>
          </p:cNvCxnSpPr>
          <p:nvPr/>
        </p:nvCxnSpPr>
        <p:spPr>
          <a:xfrm>
            <a:off x="2612740" y="3642610"/>
            <a:ext cx="819091" cy="428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" idx="3"/>
          </p:cNvCxnSpPr>
          <p:nvPr/>
        </p:nvCxnSpPr>
        <p:spPr>
          <a:xfrm flipV="1">
            <a:off x="2622395" y="4175282"/>
            <a:ext cx="760759" cy="4509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6" idx="1"/>
          </p:cNvCxnSpPr>
          <p:nvPr/>
        </p:nvCxnSpPr>
        <p:spPr>
          <a:xfrm flipH="1">
            <a:off x="6513173" y="2745413"/>
            <a:ext cx="491771" cy="4892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6513173" y="3642609"/>
            <a:ext cx="498223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6513173" y="4095328"/>
            <a:ext cx="420214" cy="3822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471" y="1772816"/>
            <a:ext cx="9595066" cy="40917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Структура выполнения инициативы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Политический партнер (</a:t>
            </a:r>
            <a:r>
              <a:rPr lang="tk-TM" sz="2400" dirty="0" smtClean="0"/>
              <a:t>gate-keeper) </a:t>
            </a:r>
            <a:r>
              <a:rPr lang="ru-RU" sz="2400" dirty="0" smtClean="0"/>
              <a:t>для ЦА и на нац. уровне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В каждой стране: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ru-RU" sz="1800" i="1" dirty="0"/>
              <a:t>Ведущая </a:t>
            </a:r>
            <a:r>
              <a:rPr lang="ru-RU" sz="1800" i="1" dirty="0" smtClean="0"/>
              <a:t>организация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ru-RU" sz="1800" i="1" dirty="0" smtClean="0"/>
              <a:t>Партнерские организации</a:t>
            </a:r>
            <a:endParaRPr lang="ru-RU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Общая </a:t>
            </a:r>
            <a:r>
              <a:rPr lang="ru-RU" sz="2400" dirty="0" smtClean="0">
                <a:latin typeface="+mj-lt"/>
              </a:rPr>
              <a:t>координация</a:t>
            </a:r>
            <a:r>
              <a:rPr lang="ru-RU" sz="2400" dirty="0" smtClean="0"/>
              <a:t> – управление проектом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Региональный офис </a:t>
            </a:r>
            <a:r>
              <a:rPr lang="en-US" sz="2000" dirty="0" smtClean="0"/>
              <a:t>ICARDA </a:t>
            </a:r>
            <a:r>
              <a:rPr lang="ru-RU" sz="2000" dirty="0" smtClean="0"/>
              <a:t>и Секретариат </a:t>
            </a:r>
            <a:r>
              <a:rPr lang="tk-TM" sz="2000" dirty="0" smtClean="0"/>
              <a:t>ELD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Общая координация всех институтов для выполнения работ на национальном и региональном уровне – региональный координатор </a:t>
            </a:r>
            <a:r>
              <a:rPr lang="tk-TM" sz="2400" dirty="0" smtClean="0"/>
              <a:t>ELD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75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57525"/>
            <a:ext cx="9711529" cy="39170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Предварительный план работ на 2015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8878"/>
            <a:ext cx="981305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471" y="1772816"/>
            <a:ext cx="9595066" cy="40917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Согласованные действия для выполнения </a:t>
            </a:r>
            <a:r>
              <a:rPr lang="tk-TM" sz="2800" b="1" dirty="0" smtClean="0"/>
              <a:t>ELD </a:t>
            </a:r>
            <a:r>
              <a:rPr lang="ru-RU" sz="2800" b="1" dirty="0" smtClean="0"/>
              <a:t>в ЦА (на 27.11.2015)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Партнеры: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k-TM" sz="2000" i="1" dirty="0" smtClean="0"/>
              <a:t>GIZ Flermoni</a:t>
            </a:r>
            <a:r>
              <a:rPr lang="en-US" sz="2000" i="1" dirty="0" smtClean="0"/>
              <a:t>ca, ICARDA, </a:t>
            </a:r>
            <a:r>
              <a:rPr lang="ru-RU" sz="2000" i="1" dirty="0" smtClean="0"/>
              <a:t>Управление </a:t>
            </a:r>
            <a:r>
              <a:rPr lang="ru-RU" sz="2000" i="1" dirty="0"/>
              <a:t>лесного хозяйства </a:t>
            </a:r>
            <a:r>
              <a:rPr lang="ru-RU" sz="2000" i="1" dirty="0" smtClean="0"/>
              <a:t>Кореи, </a:t>
            </a:r>
            <a:r>
              <a:rPr lang="en-US" sz="2000" i="1" dirty="0" err="1" smtClean="0"/>
              <a:t>Главн</a:t>
            </a:r>
            <a:r>
              <a:rPr lang="ru-RU" sz="2000" i="1" dirty="0" err="1" smtClean="0"/>
              <a:t>ая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дирекци</a:t>
            </a:r>
            <a:r>
              <a:rPr lang="ru-RU" sz="2000" i="1" dirty="0" smtClean="0"/>
              <a:t>я</a:t>
            </a:r>
            <a:r>
              <a:rPr lang="en-US" sz="2000" i="1" dirty="0" smtClean="0"/>
              <a:t> </a:t>
            </a:r>
            <a:r>
              <a:rPr lang="en-US" sz="2000" i="1" dirty="0" err="1"/>
              <a:t>по</a:t>
            </a:r>
            <a:r>
              <a:rPr lang="en-US" sz="2000" i="1" dirty="0"/>
              <a:t> </a:t>
            </a:r>
            <a:r>
              <a:rPr lang="en-US" sz="2000" i="1" dirty="0" err="1"/>
              <a:t>борьбе</a:t>
            </a:r>
            <a:r>
              <a:rPr lang="en-US" sz="2000" i="1" dirty="0"/>
              <a:t> с </a:t>
            </a:r>
            <a:r>
              <a:rPr lang="en-US" sz="2000" i="1" dirty="0" err="1"/>
              <a:t>опустыниванием</a:t>
            </a:r>
            <a:r>
              <a:rPr lang="en-US" sz="2000" i="1" dirty="0"/>
              <a:t> и </a:t>
            </a:r>
            <a:r>
              <a:rPr lang="en-US" sz="2000" i="1" dirty="0" err="1"/>
              <a:t>эрозией</a:t>
            </a:r>
            <a:r>
              <a:rPr lang="en-US" sz="2000" i="1" dirty="0"/>
              <a:t> </a:t>
            </a:r>
            <a:r>
              <a:rPr lang="en-US" sz="2000" i="1" dirty="0" err="1"/>
              <a:t>Министерства</a:t>
            </a:r>
            <a:r>
              <a:rPr lang="en-US" sz="2000" i="1" dirty="0"/>
              <a:t> </a:t>
            </a:r>
            <a:r>
              <a:rPr lang="en-US" sz="2000" i="1" dirty="0" err="1"/>
              <a:t>лесного</a:t>
            </a:r>
            <a:r>
              <a:rPr lang="en-US" sz="2000" i="1" dirty="0"/>
              <a:t> </a:t>
            </a:r>
            <a:r>
              <a:rPr lang="en-US" sz="2000" i="1" dirty="0" err="1"/>
              <a:t>хозяйства</a:t>
            </a:r>
            <a:r>
              <a:rPr lang="en-US" sz="2000" i="1" dirty="0"/>
              <a:t> и </a:t>
            </a:r>
            <a:r>
              <a:rPr lang="en-US" sz="2000" i="1" dirty="0" err="1"/>
              <a:t>водных</a:t>
            </a:r>
            <a:r>
              <a:rPr lang="en-US" sz="2000" i="1" dirty="0"/>
              <a:t> </a:t>
            </a:r>
            <a:r>
              <a:rPr lang="en-US" sz="2000" i="1" dirty="0" err="1"/>
              <a:t>отношений</a:t>
            </a:r>
            <a:r>
              <a:rPr lang="en-US" sz="2000" i="1" dirty="0"/>
              <a:t> </a:t>
            </a:r>
            <a:r>
              <a:rPr lang="en-US" sz="2000" i="1" dirty="0" err="1" smtClean="0"/>
              <a:t>Турции</a:t>
            </a:r>
            <a:endParaRPr lang="tk-TM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 smtClean="0"/>
              <a:t>Потенциальные партнеры: </a:t>
            </a:r>
            <a:r>
              <a:rPr lang="en-US" sz="2000" dirty="0" smtClean="0"/>
              <a:t>CAREC, </a:t>
            </a:r>
            <a:r>
              <a:rPr lang="ru-RU" sz="2000" dirty="0" smtClean="0"/>
              <a:t>Фонд </a:t>
            </a:r>
            <a:r>
              <a:rPr lang="tk-TM" sz="2000" dirty="0" smtClean="0"/>
              <a:t>Zukkow (</a:t>
            </a:r>
            <a:r>
              <a:rPr lang="ru-RU" sz="2000" dirty="0" smtClean="0"/>
              <a:t>Германия) и другие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Финансирование: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 smtClean="0"/>
              <a:t>540 000 Евро (Правительство Германии и УЛХ Кореи)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Партнерские организации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39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471" y="1857524"/>
            <a:ext cx="9595066" cy="42357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Возможная поддержка </a:t>
            </a:r>
            <a:r>
              <a:rPr lang="tk-TM" b="1" dirty="0" smtClean="0"/>
              <a:t>ELD </a:t>
            </a:r>
            <a:r>
              <a:rPr lang="ru-RU" b="1" dirty="0" smtClean="0"/>
              <a:t>со стороны МКУР</a:t>
            </a:r>
          </a:p>
          <a:p>
            <a:r>
              <a:rPr lang="ru-RU" sz="2000" b="1" dirty="0" smtClean="0"/>
              <a:t>МКУР – как политический ключевой партнер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местном и национальном уровне</a:t>
            </a:r>
          </a:p>
          <a:p>
            <a:r>
              <a:rPr lang="ru-RU" sz="2000" b="1" dirty="0" smtClean="0"/>
              <a:t>Реализация инициативы </a:t>
            </a:r>
            <a:r>
              <a:rPr lang="en-US" sz="2000" b="1" dirty="0" smtClean="0"/>
              <a:t>ELD </a:t>
            </a:r>
            <a:r>
              <a:rPr lang="ru-RU" sz="2000" b="1" dirty="0" smtClean="0"/>
              <a:t>в ЦА</a:t>
            </a:r>
          </a:p>
          <a:p>
            <a:pPr lvl="1">
              <a:buFont typeface="Arial" charset="0"/>
              <a:buChar char="•"/>
            </a:pPr>
            <a:r>
              <a:rPr lang="ru-RU" sz="2000" dirty="0"/>
              <a:t>Политическая и финансовая поддержка</a:t>
            </a:r>
          </a:p>
          <a:p>
            <a:pPr lvl="2">
              <a:buFont typeface="Arial" charset="0"/>
              <a:buChar char="•"/>
            </a:pPr>
            <a:r>
              <a:rPr lang="ru-RU" sz="2000" dirty="0"/>
              <a:t>Координация выполнения </a:t>
            </a:r>
            <a:r>
              <a:rPr lang="ru-RU" sz="2000" dirty="0" smtClean="0"/>
              <a:t>региональных мероприятий (обучения)</a:t>
            </a:r>
            <a:endParaRPr lang="ru-RU" sz="2000" dirty="0"/>
          </a:p>
          <a:p>
            <a:pPr lvl="1">
              <a:buFont typeface="Arial" charset="0"/>
              <a:buChar char="•"/>
            </a:pPr>
            <a:r>
              <a:rPr lang="ru-RU" sz="2000" dirty="0"/>
              <a:t>Координация работы с нац. партнерами</a:t>
            </a:r>
          </a:p>
          <a:p>
            <a:r>
              <a:rPr lang="ru-RU" sz="2000" b="1" dirty="0" smtClean="0"/>
              <a:t>Использование результатов исследования</a:t>
            </a:r>
            <a:endParaRPr lang="ru-RU" sz="2000" b="1" dirty="0"/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Участие в заключительной </a:t>
            </a:r>
            <a:r>
              <a:rPr lang="ru-RU" sz="2000" dirty="0"/>
              <a:t>в</a:t>
            </a:r>
            <a:r>
              <a:rPr lang="ru-RU" sz="2000" dirty="0" smtClean="0"/>
              <a:t>стрече по результатам исследований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Использование результатов при принятии политический решений МКУР</a:t>
            </a:r>
            <a:endParaRPr lang="ru-RU" sz="2000" dirty="0"/>
          </a:p>
          <a:p>
            <a:pPr lvl="2">
              <a:buFont typeface="Arial" charset="0"/>
              <a:buChar char="•"/>
            </a:pPr>
            <a:endParaRPr lang="ru-RU" sz="2000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316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lnSpc>
                <a:spcPct val="15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Региональный Координатор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ELD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Олег Гучгельдыев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+</a:t>
            </a:r>
            <a:r>
              <a:rPr lang="en-US" sz="1800" dirty="0" smtClean="0"/>
              <a:t>99365815930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u="sng" dirty="0" smtClean="0">
                <a:hlinkClick r:id="rId3"/>
              </a:rPr>
              <a:t>oguich@yahoo.com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>
                <a:hlinkClick r:id="rId4"/>
              </a:rPr>
              <a:t>://www.eld-initiative.org/</a:t>
            </a:r>
            <a:endParaRPr lang="en-US" sz="1800" dirty="0"/>
          </a:p>
          <a:p>
            <a:pPr marL="0" indent="0" algn="ctr"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ru-RU" sz="2800" dirty="0" smtClean="0"/>
              <a:t>Видение, цели и задачи </a:t>
            </a:r>
            <a:r>
              <a:rPr lang="en-US" sz="2800" dirty="0" smtClean="0"/>
              <a:t>ELD</a:t>
            </a:r>
          </a:p>
          <a:p>
            <a:pPr marL="0" indent="0">
              <a:buNone/>
            </a:pPr>
            <a:r>
              <a:rPr lang="en-US" sz="2800" dirty="0" smtClean="0"/>
              <a:t>2. ELD </a:t>
            </a:r>
            <a:r>
              <a:rPr lang="ru-RU" sz="2800" dirty="0" smtClean="0"/>
              <a:t>в Центральной Азии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ru-RU" sz="2800" dirty="0" smtClean="0"/>
              <a:t>Ожидаемые цели </a:t>
            </a:r>
            <a:r>
              <a:rPr lang="ru-RU" sz="2800" smtClean="0"/>
              <a:t>и результаты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ru-RU" sz="2800" dirty="0" smtClean="0"/>
              <a:t>Структура программы, доноры и партнеры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ru-RU" sz="2800" dirty="0" smtClean="0"/>
              <a:t>Предварительная программа, расписание </a:t>
            </a:r>
            <a:r>
              <a:rPr lang="en-US" sz="2800" dirty="0" smtClean="0"/>
              <a:t>ELD</a:t>
            </a:r>
            <a:r>
              <a:rPr lang="ru-RU" sz="2800" dirty="0" smtClean="0"/>
              <a:t> ЦА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ru-RU" sz="2800" dirty="0" smtClean="0"/>
              <a:t>Возможное участие МКУР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7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2480" y="1700809"/>
            <a:ext cx="7722858" cy="420506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ELD: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 of Land Degradation-ELD”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глобальная инициатива на основании экономических исследований, проведенных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сетью партнеров, которые работают над достижением цели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tk-TM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ELD)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Трансформировать глобальное понимание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 ценности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земель на основе рыночной и нерыночных ценностей, и улучшить осведомленность заинтересованных сторон о социально-экономических аргументах для улучшения устойчивого управления земельными ресурсами, предотвращения потери природного капитала, сохранения экосистемных услуг, решения вопросов изменения климата и решения продовольственной, энергетической и водной безопасности.»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klimaatportaal.nl/pro1/general/show_picture_general.asp?documentid=226&amp;GUID=%7B9366A5BD-E29E-47BA-BB71-07C9CCDEA6D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10" y="1772817"/>
            <a:ext cx="1657827" cy="2088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fz.de/export/data/1/26431_CMS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87" y="3931390"/>
            <a:ext cx="1673623" cy="217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7236" y="1757482"/>
            <a:ext cx="963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82962"/>
            <a:ext cx="9555511" cy="47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279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Цели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ELD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457200" lvl="0" indent="-279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Через междисциплинарное партнерство инициатива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ELD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lvl="1" indent="-279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Оценивает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экономическую выгоду от устойчивого управления использования земельных ресурсов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 от гарантированных экосистемных услуг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lvl="1" indent="-279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Составляет и готовит неоспоримый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экономический аргумент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о выгодах, получаемых от практики устойчивого управления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емельными ресурсами и почвы на глобальном и местном уровне, как было сформулировано в результатах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Rio+20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 7ой цели Айти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lvl="1" indent="-279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Усиливае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информированность о ценности земли и связанных с ней экосистемных услугах</a:t>
            </a:r>
          </a:p>
          <a:p>
            <a:pPr lvl="1" indent="-279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Предлагает эффективные решения, политику и мероприятия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для различных групп заинтересованных лиц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 целью уменьшения деградации земли, уменьшения влияния изменения климата и предоставления продуктов, энергии и водной безопасности по всему миру и для борьбы с бедностью</a:t>
            </a:r>
          </a:p>
          <a:p>
            <a:pPr marL="457200" marR="0" lvl="0" indent="-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9"/>
            <a:ext cx="9009451" cy="38884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Результаты инициативы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Отчеты направленные на определенные целевые группы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лица, принимающие решения, научные сообщества и частных сектор) со специальными рекомендациями для заинтересованных сторон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Разносторонние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стратегии по оценке рисков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Глобальное исследование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«Экономики Деградации Земель» с разбивкой результатов 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национальный и региональный уровни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Мероприятия по повышению потенциала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лиц, принимающих решения на всех уровнях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решений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подходов для решения проблемы деградации земель для каждой целевой группы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каждом конкретном случае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0705" y="1628800"/>
            <a:ext cx="7031488" cy="1152128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Partners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contributors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selection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de-DE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364" y="4955353"/>
            <a:ext cx="20785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64" y="2204749"/>
            <a:ext cx="139754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52" y="3573016"/>
            <a:ext cx="1972950" cy="9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233" y="4747086"/>
            <a:ext cx="617889" cy="8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0474" y="3783091"/>
            <a:ext cx="3201070" cy="5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515" y="3640244"/>
            <a:ext cx="2262251" cy="8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prisma\logo_zef_plai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259" y="4933565"/>
            <a:ext cx="2260934" cy="524406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714" y="2420889"/>
            <a:ext cx="2694027" cy="7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prisma\ELD Info Material\Logos\KFS%20logo1[1].B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8431" y="2185335"/>
            <a:ext cx="1286591" cy="1027526"/>
          </a:xfrm>
          <a:prstGeom prst="rect">
            <a:avLst/>
          </a:prstGeom>
          <a:noFill/>
        </p:spPr>
      </p:pic>
      <p:pic>
        <p:nvPicPr>
          <p:cNvPr id="1026" name="Picture 2" descr="E:\Mark Desktop\ELD Info Material\Logos\logo_ce-en-rvb-lr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93" y="2111723"/>
            <a:ext cx="1829858" cy="11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158801" y="4725144"/>
            <a:ext cx="1872208" cy="109739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?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pload.wikimedia.org/wikipedia/commons/2/21/Logo_UNDP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23" y="4718402"/>
            <a:ext cx="500365" cy="9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44824"/>
            <a:ext cx="9009451" cy="38884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Цели инициативы в Центральной Азии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экономическую оценку потерь (ущерба) от деградации земельных ресурсов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их основных экосистемных услуг, вызванной человеческою деятельностью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экономическую эффективность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представить основные варианты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практик\методов устойчивого использования земельных ресурсов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исходя из применимости и осуществимости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Повысить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информированность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лиц принимающих решения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потенциал местных специалистов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применению анализа и экономической оценки экосистем при принятии решений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9"/>
            <a:ext cx="9555511" cy="41764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Особенности выполнения инициативы в Центральной Азии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Высокая ответственность и позиция национальных партнеров при выполнение национальных исследований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Высокая степень сотрудничества с существующими проектами и программами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целью совместных усилий в вопросах борьбы с деградацией земель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потенциала национальных специалистов через серию обучающих семинаров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Обмен информации, практики и полученных уроков между странами для повышения уровня знаний и потенциала</a:t>
            </a:r>
          </a:p>
          <a:p>
            <a:pPr>
              <a:spcBef>
                <a:spcPts val="1200"/>
              </a:spcBef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5967113" cy="42357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Направления исследования</a:t>
            </a:r>
          </a:p>
          <a:p>
            <a:r>
              <a:rPr lang="ru-RU" sz="2400" dirty="0" smtClean="0"/>
              <a:t>Пастбища</a:t>
            </a:r>
          </a:p>
          <a:p>
            <a:pPr lvl="1"/>
            <a:r>
              <a:rPr lang="ru-RU" sz="2400" dirty="0" smtClean="0"/>
              <a:t>Высокогорные</a:t>
            </a:r>
            <a:endParaRPr lang="ru-RU" sz="2400" dirty="0"/>
          </a:p>
          <a:p>
            <a:pPr lvl="1"/>
            <a:r>
              <a:rPr lang="ru-RU" sz="2400" dirty="0" smtClean="0"/>
              <a:t>Предгорные </a:t>
            </a:r>
            <a:r>
              <a:rPr lang="ru-RU" sz="2400" dirty="0"/>
              <a:t>и </a:t>
            </a:r>
            <a:r>
              <a:rPr lang="ru-RU" sz="2400" dirty="0" smtClean="0"/>
              <a:t>низкогорные</a:t>
            </a:r>
            <a:endParaRPr lang="ru-RU" sz="2400" dirty="0"/>
          </a:p>
          <a:p>
            <a:pPr lvl="1"/>
            <a:r>
              <a:rPr lang="ru-RU" sz="2400" dirty="0"/>
              <a:t>Пустынные и </a:t>
            </a:r>
            <a:r>
              <a:rPr lang="ru-RU" sz="2400" dirty="0" smtClean="0"/>
              <a:t>низменные</a:t>
            </a:r>
            <a:endParaRPr lang="ru-RU" sz="2400" dirty="0"/>
          </a:p>
          <a:p>
            <a:r>
              <a:rPr lang="ru-RU" sz="2400" dirty="0" smtClean="0"/>
              <a:t>Земледелие </a:t>
            </a:r>
          </a:p>
          <a:p>
            <a:pPr marL="400050" lvl="2" indent="0">
              <a:buNone/>
            </a:pPr>
            <a:r>
              <a:rPr lang="ru-RU" dirty="0" smtClean="0"/>
              <a:t>- Орошаемое земледелие</a:t>
            </a:r>
          </a:p>
          <a:p>
            <a:pPr marL="400050" lvl="2" indent="0">
              <a:buNone/>
            </a:pPr>
            <a:r>
              <a:rPr lang="ru-RU" dirty="0" smtClean="0"/>
              <a:t>- (опция) </a:t>
            </a:r>
            <a:r>
              <a:rPr lang="ru-RU" dirty="0"/>
              <a:t>Б</a:t>
            </a:r>
            <a:r>
              <a:rPr lang="ru-RU" dirty="0" smtClean="0"/>
              <a:t>агарное земледелие </a:t>
            </a:r>
          </a:p>
          <a:p>
            <a:r>
              <a:rPr lang="ru-RU" sz="2400" dirty="0" smtClean="0"/>
              <a:t> Леса</a:t>
            </a:r>
            <a:endParaRPr lang="ru-RU" sz="24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811095" y="1844824"/>
            <a:ext cx="4094905" cy="42357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400" b="1" dirty="0" smtClean="0"/>
              <a:t>Предлагаемые страны</a:t>
            </a:r>
            <a:endParaRPr lang="ru-RU" b="1" dirty="0" smtClean="0"/>
          </a:p>
          <a:p>
            <a:pPr marL="0" indent="0">
              <a:buNone/>
            </a:pPr>
            <a:endParaRPr lang="ru-RU" sz="2400" i="1" dirty="0" smtClean="0"/>
          </a:p>
          <a:p>
            <a:pPr lvl="1"/>
            <a:r>
              <a:rPr lang="ru-RU" sz="2400" dirty="0" smtClean="0"/>
              <a:t>Кыргызстан</a:t>
            </a:r>
          </a:p>
          <a:p>
            <a:pPr lvl="1"/>
            <a:r>
              <a:rPr lang="ru-RU" sz="2400" dirty="0" smtClean="0"/>
              <a:t>Таджикистан</a:t>
            </a:r>
          </a:p>
          <a:p>
            <a:pPr lvl="1"/>
            <a:r>
              <a:rPr lang="ru-RU" sz="2400" dirty="0" smtClean="0"/>
              <a:t>Туркменистан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400050" lvl="2" indent="0">
              <a:buFont typeface="Arial" pitchFamily="34" charset="0"/>
              <a:buNone/>
            </a:pPr>
            <a:r>
              <a:rPr lang="ru-RU" dirty="0" smtClean="0"/>
              <a:t>- Узбекистан</a:t>
            </a:r>
          </a:p>
          <a:p>
            <a:pPr marL="400050" lvl="2" indent="0">
              <a:buFont typeface="Arial" pitchFamily="34" charset="0"/>
              <a:buNone/>
            </a:pPr>
            <a:r>
              <a:rPr lang="ru-RU" dirty="0" smtClean="0"/>
              <a:t>- (опция) Казахстан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- Казахстан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16896" y="3068960"/>
            <a:ext cx="257428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31009" y="3501008"/>
            <a:ext cx="1560173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8974" y="3962711"/>
            <a:ext cx="1872208" cy="57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8974" y="4797152"/>
            <a:ext cx="1794199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8974" y="5661248"/>
            <a:ext cx="1794199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808</Words>
  <Application>Microsoft Office PowerPoint</Application>
  <PresentationFormat>Лист A4 (210x297 мм)</PresentationFormat>
  <Paragraphs>168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Titelfolie</vt:lpstr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Maren</dc:creator>
  <cp:lastModifiedBy>Oleg Guchgeldiyev</cp:lastModifiedBy>
  <cp:revision>445</cp:revision>
  <cp:lastPrinted>2014-11-26T17:14:58Z</cp:lastPrinted>
  <dcterms:created xsi:type="dcterms:W3CDTF">2011-10-06T14:38:03Z</dcterms:created>
  <dcterms:modified xsi:type="dcterms:W3CDTF">2014-11-27T08:02:04Z</dcterms:modified>
</cp:coreProperties>
</file>